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60" r:id="rId4"/>
    <p:sldId id="262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71" r:id="rId13"/>
    <p:sldId id="269" r:id="rId14"/>
    <p:sldId id="270" r:id="rId15"/>
    <p:sldId id="272" r:id="rId16"/>
    <p:sldId id="273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08"/>
    <p:restoredTop sz="96035"/>
  </p:normalViewPr>
  <p:slideViewPr>
    <p:cSldViewPr snapToGrid="0" snapToObjects="1">
      <p:cViewPr varScale="1">
        <p:scale>
          <a:sx n="118" d="100"/>
          <a:sy n="118" d="100"/>
        </p:scale>
        <p:origin x="76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5" d="100"/>
        <a:sy n="15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gif>
</file>

<file path=ppt/media/image13.jpeg>
</file>

<file path=ppt/media/image14.jpeg>
</file>

<file path=ppt/media/image15.jpg>
</file>

<file path=ppt/media/image16.png>
</file>

<file path=ppt/media/image17.jpeg>
</file>

<file path=ppt/media/image18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15A1CC-ACDD-704E-8698-C6E1792162B7}" type="datetimeFigureOut">
              <a:rPr lang="en-US" smtClean="0"/>
              <a:t>11/28/22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487419-D691-E04A-B1A2-6B661B7B4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49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bmcmedicine.biomedcentral.com</a:t>
            </a:r>
            <a:r>
              <a:rPr lang="en-US" dirty="0"/>
              <a:t>/articles/10.1186/s12916-019-1426-2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848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118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did not learn the intrinsic difference between dogs and wolves, </a:t>
            </a:r>
          </a:p>
          <a:p>
            <a:endParaRPr lang="en-US" dirty="0"/>
          </a:p>
          <a:p>
            <a:r>
              <a:rPr lang="en-US" dirty="0"/>
              <a:t>but instead learned that wolves are usually pictured standing on snow, while dogs usually appear on wooden floor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9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did not learn the intrinsic difference between dogs and wolves, </a:t>
            </a:r>
          </a:p>
          <a:p>
            <a:endParaRPr lang="en-US" dirty="0"/>
          </a:p>
          <a:p>
            <a:r>
              <a:rPr lang="en-US" dirty="0"/>
              <a:t>but instead learned that wolves are usually pictured standing on snow, while dogs usually appear on wooden floor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35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Melody – no – ma </a:t>
            </a:r>
          </a:p>
          <a:p>
            <a:r>
              <a:rPr lang="en-US" dirty="0"/>
              <a:t>banana – nine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08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Melody – no – ma </a:t>
            </a:r>
          </a:p>
          <a:p>
            <a:r>
              <a:rPr lang="en-US" dirty="0"/>
              <a:t>banana – nine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297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Get-</a:t>
            </a:r>
            <a:r>
              <a:rPr lang="en-US" dirty="0" err="1"/>
              <a:t>笨</a:t>
            </a:r>
            <a:endParaRPr lang="en-US" dirty="0"/>
          </a:p>
          <a:p>
            <a:endParaRPr lang="en-US" dirty="0"/>
          </a:p>
          <a:p>
            <a:r>
              <a:rPr lang="en-US" dirty="0"/>
              <a:t>Malignant (</a:t>
            </a:r>
            <a:r>
              <a:rPr lang="en-US" dirty="0" err="1"/>
              <a:t>muh</a:t>
            </a:r>
            <a:r>
              <a:rPr lang="en-US" dirty="0"/>
              <a:t>-lid-g-nit)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9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wav"/><Relationship Id="rId7" Type="http://schemas.openxmlformats.org/officeDocument/2006/relationships/image" Target="../media/image6.jpe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65AB5-53A9-9F40-AFC7-91A8BD946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1293130" cy="1475013"/>
          </a:xfrm>
        </p:spPr>
        <p:txBody>
          <a:bodyPr>
            <a:normAutofit/>
          </a:bodyPr>
          <a:lstStyle/>
          <a:p>
            <a:r>
              <a:rPr lang="en-US" sz="3400" b="1" dirty="0"/>
              <a:t>mining Internet of Things Data -</a:t>
            </a:r>
            <a:r>
              <a:rPr lang="en-US" sz="3400" dirty="0"/>
              <a:t>healthcare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53137F-1C26-B44E-BE57-C77E712AEF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err="1">
                <a:solidFill>
                  <a:schemeClr val="tx1"/>
                </a:solidFill>
              </a:rPr>
              <a:t>Beiyu</a:t>
            </a:r>
            <a:r>
              <a:rPr lang="en-US" sz="2400" dirty="0">
                <a:solidFill>
                  <a:schemeClr val="tx1"/>
                </a:solidFill>
              </a:rPr>
              <a:t> Lin</a:t>
            </a:r>
          </a:p>
        </p:txBody>
      </p:sp>
    </p:spTree>
    <p:extLst>
      <p:ext uri="{BB962C8B-B14F-4D97-AF65-F5344CB8AC3E}">
        <p14:creationId xmlns:p14="http://schemas.microsoft.com/office/powerpoint/2010/main" val="1095352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F477E-A76B-4B45-96ED-605114A4D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02" y="2720897"/>
            <a:ext cx="7413038" cy="2185639"/>
          </a:xfrm>
        </p:spPr>
        <p:txBody>
          <a:bodyPr>
            <a:normAutofit lnSpcReduction="10000"/>
          </a:bodyPr>
          <a:lstStyle/>
          <a:p>
            <a:r>
              <a:rPr lang="en-US" sz="2500" dirty="0"/>
              <a:t>Careful quantification of performance over time </a:t>
            </a:r>
          </a:p>
          <a:p>
            <a:pPr lvl="1"/>
            <a:r>
              <a:rPr lang="en-US" sz="2300" dirty="0"/>
              <a:t>identify problems</a:t>
            </a:r>
          </a:p>
          <a:p>
            <a:pPr lvl="1"/>
            <a:r>
              <a:rPr lang="en-US" sz="2300" dirty="0"/>
              <a:t>periodical retraining</a:t>
            </a:r>
          </a:p>
          <a:p>
            <a:pPr marL="630000" lvl="2" indent="0">
              <a:buNone/>
            </a:pPr>
            <a:r>
              <a:rPr lang="en-US" sz="2000" dirty="0"/>
              <a:t>Recommend the most appropriate updating method </a:t>
            </a:r>
          </a:p>
          <a:p>
            <a:pPr marL="630000" lvl="2" indent="0">
              <a:buNone/>
            </a:pPr>
            <a:r>
              <a:rPr lang="en-US" sz="2000" dirty="0"/>
              <a:t>from simple recalibration to full model retraining.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50E7399-C074-AF4D-A66B-84D97FC00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Solutions – dataset shift</a:t>
            </a:r>
          </a:p>
        </p:txBody>
      </p:sp>
      <p:pic>
        <p:nvPicPr>
          <p:cNvPr id="3074" name="Picture 2" descr="Retraining Model During Deployment: Continuous Training and Continuous  Testing - neptune.ai">
            <a:extLst>
              <a:ext uri="{FF2B5EF4-FFF2-40B4-BE49-F238E27FC236}">
                <a16:creationId xmlns:a16="http://schemas.microsoft.com/office/drawing/2014/main" id="{1E772EC8-B494-4E4F-A418-7DA3ADE637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4" r="4301"/>
          <a:stretch/>
        </p:blipFill>
        <p:spPr bwMode="auto">
          <a:xfrm>
            <a:off x="6877502" y="2167003"/>
            <a:ext cx="5314498" cy="4269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823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9156F-75EC-DA4F-842F-6CEE6D29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Accidentally fitting confounders </a:t>
            </a:r>
            <a:r>
              <a:rPr lang="en-US" dirty="0" err="1"/>
              <a:t>v.s</a:t>
            </a:r>
            <a:r>
              <a:rPr lang="en-US" dirty="0"/>
              <a:t>. true signal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F477E-A76B-4B45-96ED-605114A4D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29217"/>
            <a:ext cx="9402051" cy="901874"/>
          </a:xfrm>
        </p:spPr>
        <p:txBody>
          <a:bodyPr>
            <a:noAutofit/>
          </a:bodyPr>
          <a:lstStyle/>
          <a:p>
            <a:r>
              <a:rPr lang="en-US" sz="2500" dirty="0"/>
              <a:t>Unreliable, unknown confounders are in the datasets</a:t>
            </a:r>
          </a:p>
          <a:p>
            <a:endParaRPr lang="en-US" sz="2500" dirty="0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0EEBCC20-E523-DD42-B59B-5E2E41519C70}"/>
              </a:ext>
            </a:extLst>
          </p:cNvPr>
          <p:cNvSpPr/>
          <p:nvPr/>
        </p:nvSpPr>
        <p:spPr>
          <a:xfrm>
            <a:off x="5636712" y="2567836"/>
            <a:ext cx="288099" cy="3632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4119C26-A4DF-1E45-95B1-29F74F8D14CA}"/>
              </a:ext>
            </a:extLst>
          </p:cNvPr>
          <p:cNvSpPr txBox="1">
            <a:spLocks/>
          </p:cNvSpPr>
          <p:nvPr/>
        </p:nvSpPr>
        <p:spPr>
          <a:xfrm>
            <a:off x="1223785" y="2931090"/>
            <a:ext cx="9402051" cy="901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/>
              <a:t>Impair the algorithm’s ability to generalize to new datasets</a:t>
            </a:r>
          </a:p>
          <a:p>
            <a:endParaRPr lang="en-US" sz="2500" dirty="0"/>
          </a:p>
        </p:txBody>
      </p:sp>
      <p:pic>
        <p:nvPicPr>
          <p:cNvPr id="12" name="Picture 11" descr="A picture containing text, sign, pointing&#10;&#10;Description automatically generated">
            <a:extLst>
              <a:ext uri="{FF2B5EF4-FFF2-40B4-BE49-F238E27FC236}">
                <a16:creationId xmlns:a16="http://schemas.microsoft.com/office/drawing/2014/main" id="{8A3AAB67-167A-9D42-A757-935D8FF60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760" y="3517748"/>
            <a:ext cx="66421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84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9156F-75EC-DA4F-842F-6CEE6D29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Accidentally fitting confounders </a:t>
            </a:r>
            <a:r>
              <a:rPr lang="en-US" dirty="0" err="1"/>
              <a:t>v.s</a:t>
            </a:r>
            <a:r>
              <a:rPr lang="en-US" dirty="0"/>
              <a:t>. true signal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F477E-A76B-4B45-96ED-605114A4D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29217"/>
            <a:ext cx="9402051" cy="901874"/>
          </a:xfrm>
        </p:spPr>
        <p:txBody>
          <a:bodyPr>
            <a:noAutofit/>
          </a:bodyPr>
          <a:lstStyle/>
          <a:p>
            <a:r>
              <a:rPr lang="en-US" sz="2500" dirty="0"/>
              <a:t>Unreliable, unknown confounders are in the datasets</a:t>
            </a:r>
          </a:p>
          <a:p>
            <a:endParaRPr lang="en-US" sz="2500" dirty="0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0EEBCC20-E523-DD42-B59B-5E2E41519C70}"/>
              </a:ext>
            </a:extLst>
          </p:cNvPr>
          <p:cNvSpPr/>
          <p:nvPr/>
        </p:nvSpPr>
        <p:spPr>
          <a:xfrm>
            <a:off x="5636712" y="2567836"/>
            <a:ext cx="288099" cy="3632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4119C26-A4DF-1E45-95B1-29F74F8D14CA}"/>
              </a:ext>
            </a:extLst>
          </p:cNvPr>
          <p:cNvSpPr txBox="1">
            <a:spLocks/>
          </p:cNvSpPr>
          <p:nvPr/>
        </p:nvSpPr>
        <p:spPr>
          <a:xfrm>
            <a:off x="1223785" y="2931090"/>
            <a:ext cx="9402051" cy="901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/>
              <a:t>Impair the algorithm’s ability to generalize to new datasets</a:t>
            </a:r>
          </a:p>
          <a:p>
            <a:endParaRPr lang="en-US" sz="25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BF4B63-DB95-CE41-8887-FDD75066C21E}"/>
              </a:ext>
            </a:extLst>
          </p:cNvPr>
          <p:cNvGrpSpPr/>
          <p:nvPr/>
        </p:nvGrpSpPr>
        <p:grpSpPr>
          <a:xfrm>
            <a:off x="2413235" y="3591942"/>
            <a:ext cx="6549248" cy="3266058"/>
            <a:chOff x="2413235" y="3591942"/>
            <a:chExt cx="6549248" cy="326605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449FF10-4B83-954F-990B-051ABFBFA504}"/>
                </a:ext>
              </a:extLst>
            </p:cNvPr>
            <p:cNvGrpSpPr/>
            <p:nvPr/>
          </p:nvGrpSpPr>
          <p:grpSpPr>
            <a:xfrm>
              <a:off x="2413235" y="3591942"/>
              <a:ext cx="6549248" cy="3266058"/>
              <a:chOff x="2413235" y="3591942"/>
              <a:chExt cx="6549248" cy="3266058"/>
            </a:xfrm>
          </p:grpSpPr>
          <p:pic>
            <p:nvPicPr>
              <p:cNvPr id="4098" name="Picture 2" descr="Interpretable Machine Learning | LIME In Machine Learning">
                <a:extLst>
                  <a:ext uri="{FF2B5EF4-FFF2-40B4-BE49-F238E27FC236}">
                    <a16:creationId xmlns:a16="http://schemas.microsoft.com/office/drawing/2014/main" id="{A08850CD-6BB1-3344-970A-53ED7EE185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36625" y="3591942"/>
                <a:ext cx="4925858" cy="32660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0D1FAB1C-00FB-0841-B189-B003B08B30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13235" y="3992672"/>
                <a:ext cx="1623390" cy="901874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500" b="1" dirty="0">
                    <a:solidFill>
                      <a:srgbClr val="00B0F0"/>
                    </a:solidFill>
                  </a:rPr>
                  <a:t>Example:</a:t>
                </a:r>
              </a:p>
            </p:txBody>
          </p:sp>
        </p:grpSp>
        <p:pic>
          <p:nvPicPr>
            <p:cNvPr id="8" name="mixkit-lone-wolf-howling-1729.wav" descr="mixkit-lone-wolf-howling-1729.wav">
              <a:hlinkClick r:id="" action="ppaction://media"/>
              <a:extLst>
                <a:ext uri="{FF2B5EF4-FFF2-40B4-BE49-F238E27FC236}">
                  <a16:creationId xmlns:a16="http://schemas.microsoft.com/office/drawing/2014/main" id="{F04A44FD-85B1-4C4B-86A5-220B09839497}"/>
                </a:ext>
              </a:extLst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8"/>
            <a:stretch>
              <a:fillRect/>
            </a:stretch>
          </p:blipFill>
          <p:spPr>
            <a:xfrm>
              <a:off x="4148183" y="3639122"/>
              <a:ext cx="812800" cy="812800"/>
            </a:xfrm>
            <a:prstGeom prst="rect">
              <a:avLst/>
            </a:prstGeom>
          </p:spPr>
        </p:pic>
        <p:pic>
          <p:nvPicPr>
            <p:cNvPr id="9" name="mixkit-dog-barking-twice-1.wav" descr="mixkit-dog-barking-twice-1.wav">
              <a:hlinkClick r:id="" action="ppaction://media"/>
              <a:extLst>
                <a:ext uri="{FF2B5EF4-FFF2-40B4-BE49-F238E27FC236}">
                  <a16:creationId xmlns:a16="http://schemas.microsoft.com/office/drawing/2014/main" id="{6675A615-E50E-1142-9726-AC3ED3474393}"/>
                </a:ext>
              </a:extLst>
            </p:cNvPr>
            <p:cNvPicPr>
              <a:picLocks noChangeAspect="1"/>
            </p:cNvPicPr>
            <p:nvPr>
              <a:audi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>
            <a:blip r:embed="rId8"/>
            <a:stretch>
              <a:fillRect/>
            </a:stretch>
          </p:blipFill>
          <p:spPr>
            <a:xfrm>
              <a:off x="6961023" y="3597229"/>
              <a:ext cx="812800" cy="812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361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70834E-7735-334E-8414-F61DF5E83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Accidentally fitting confounders </a:t>
            </a:r>
            <a:r>
              <a:rPr lang="en-US" dirty="0" err="1"/>
              <a:t>v.s</a:t>
            </a:r>
            <a:r>
              <a:rPr lang="en-US" dirty="0"/>
              <a:t>. true signal</a:t>
            </a:r>
          </a:p>
        </p:txBody>
      </p:sp>
      <p:pic>
        <p:nvPicPr>
          <p:cNvPr id="5124" name="Picture 4" descr="Confounder - an overview | ScienceDirect Topics">
            <a:extLst>
              <a:ext uri="{FF2B5EF4-FFF2-40B4-BE49-F238E27FC236}">
                <a16:creationId xmlns:a16="http://schemas.microsoft.com/office/drawing/2014/main" id="{7782E815-BC4A-7E49-A3AC-58B784DF7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89" y="2190012"/>
            <a:ext cx="4844338" cy="255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Confounding – Foundations of Epidemiology">
            <a:extLst>
              <a:ext uri="{FF2B5EF4-FFF2-40B4-BE49-F238E27FC236}">
                <a16:creationId xmlns:a16="http://schemas.microsoft.com/office/drawing/2014/main" id="{00ABEE23-F45E-3341-97C5-732AF02BF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418" y="2148462"/>
            <a:ext cx="4686782" cy="235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>
            <a:extLst>
              <a:ext uri="{FF2B5EF4-FFF2-40B4-BE49-F238E27FC236}">
                <a16:creationId xmlns:a16="http://schemas.microsoft.com/office/drawing/2014/main" id="{BBC4B0A4-D84C-3F4F-A34D-F5D53283B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301" y="4878158"/>
            <a:ext cx="5828916" cy="1930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9880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9156F-75EC-DA4F-842F-6CEE6D29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to new populations and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F477E-A76B-4B45-96ED-605114A4D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26" y="1834791"/>
            <a:ext cx="11029616" cy="1686110"/>
          </a:xfrm>
        </p:spPr>
        <p:txBody>
          <a:bodyPr>
            <a:normAutofit/>
          </a:bodyPr>
          <a:lstStyle/>
          <a:p>
            <a:r>
              <a:rPr lang="en-US" sz="2500" dirty="0"/>
              <a:t>Generalization can be hard due to technical differences between sites </a:t>
            </a:r>
          </a:p>
          <a:p>
            <a:pPr lvl="1"/>
            <a:r>
              <a:rPr lang="en-US" sz="2300" dirty="0"/>
              <a:t>Differences in equipment, coding definitions, EHR systems, and lab equipment</a:t>
            </a:r>
          </a:p>
          <a:p>
            <a:pPr lvl="1"/>
            <a:r>
              <a:rPr lang="en-US" sz="2300" dirty="0"/>
              <a:t>Variations in local clinical and administrative practices</a:t>
            </a:r>
          </a:p>
        </p:txBody>
      </p:sp>
      <p:pic>
        <p:nvPicPr>
          <p:cNvPr id="7172" name="Picture 4" descr="What is Electronic Health Record (EHR) Systems: Features, Top Vendors |  AltexSoft">
            <a:extLst>
              <a:ext uri="{FF2B5EF4-FFF2-40B4-BE49-F238E27FC236}">
                <a16:creationId xmlns:a16="http://schemas.microsoft.com/office/drawing/2014/main" id="{D011D610-207F-0746-9CA3-2CA58768D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045" y="3639737"/>
            <a:ext cx="10371909" cy="3218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822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9156F-75EC-DA4F-842F-6CEE6D29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to new populations and settings</a:t>
            </a:r>
          </a:p>
        </p:txBody>
      </p:sp>
      <p:pic>
        <p:nvPicPr>
          <p:cNvPr id="8196" name="Picture 4" descr="Overcoming obstacles GIFs - Get the best gif on GIFER">
            <a:extLst>
              <a:ext uri="{FF2B5EF4-FFF2-40B4-BE49-F238E27FC236}">
                <a16:creationId xmlns:a16="http://schemas.microsoft.com/office/drawing/2014/main" id="{8AC0AC73-0FB4-8442-BEAE-763AAF73A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17" y="2758753"/>
            <a:ext cx="2995748" cy="299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5369B3-0618-2545-AA6B-C2A378B54C5F}"/>
              </a:ext>
            </a:extLst>
          </p:cNvPr>
          <p:cNvSpPr txBox="1"/>
          <p:nvPr/>
        </p:nvSpPr>
        <p:spPr>
          <a:xfrm>
            <a:off x="108857" y="1998827"/>
            <a:ext cx="528369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solidFill>
                  <a:srgbClr val="00B0F0"/>
                </a:solidFill>
              </a:rPr>
              <a:t>How to overcome the challenges?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E7ED04-4FA0-184E-A5BF-DB43EDB65363}"/>
              </a:ext>
            </a:extLst>
          </p:cNvPr>
          <p:cNvSpPr txBox="1"/>
          <p:nvPr/>
        </p:nvSpPr>
        <p:spPr>
          <a:xfrm>
            <a:off x="5065977" y="2666820"/>
            <a:ext cx="679945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500" dirty="0"/>
              <a:t>site-specific training to adapt an existing system for a new population</a:t>
            </a:r>
          </a:p>
          <a:p>
            <a:pPr marL="342900" indent="-342900">
              <a:buAutoNum type="arabicPeriod"/>
            </a:pPr>
            <a:endParaRPr lang="en-US" sz="2500" dirty="0"/>
          </a:p>
          <a:p>
            <a:pPr marL="342900" indent="-342900">
              <a:buAutoNum type="arabicPeriod"/>
            </a:pPr>
            <a:r>
              <a:rPr lang="en-US" sz="2500" dirty="0"/>
              <a:t>Design external validation </a:t>
            </a:r>
          </a:p>
          <a:p>
            <a:pPr marL="800100" lvl="1" indent="-342900">
              <a:buAutoNum type="arabicPeriod"/>
            </a:pPr>
            <a:r>
              <a:rPr lang="en-US" sz="2500" dirty="0"/>
              <a:t>Testing and AI system using adequately sized datasets ( different from training data)</a:t>
            </a:r>
          </a:p>
        </p:txBody>
      </p:sp>
    </p:spTree>
    <p:extLst>
      <p:ext uri="{BB962C8B-B14F-4D97-AF65-F5344CB8AC3E}">
        <p14:creationId xmlns:p14="http://schemas.microsoft.com/office/powerpoint/2010/main" val="730976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9156F-75EC-DA4F-842F-6CEE6D29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F477E-A76B-4B45-96ED-605114A4D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437" y="1239776"/>
            <a:ext cx="11029616" cy="1686110"/>
          </a:xfrm>
        </p:spPr>
        <p:txBody>
          <a:bodyPr>
            <a:normAutofit/>
          </a:bodyPr>
          <a:lstStyle/>
          <a:p>
            <a:r>
              <a:rPr lang="en-US" sz="2500" dirty="0"/>
              <a:t>Biases =&gt; a risk of unintended / unknown accuracies in minorities subgroups</a:t>
            </a:r>
            <a:endParaRPr lang="en-US" sz="23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3A3B4D-8A39-A64C-A96A-349DD93C48AF}"/>
              </a:ext>
            </a:extLst>
          </p:cNvPr>
          <p:cNvSpPr txBox="1">
            <a:spLocks/>
          </p:cNvSpPr>
          <p:nvPr/>
        </p:nvSpPr>
        <p:spPr>
          <a:xfrm>
            <a:off x="424437" y="2044139"/>
            <a:ext cx="11029616" cy="9650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/>
              <a:t>E.g., hospital mortality prediction algorithms with varying accuracy by ethnicity</a:t>
            </a:r>
            <a:endParaRPr lang="en-US" sz="2300" dirty="0"/>
          </a:p>
        </p:txBody>
      </p:sp>
      <p:pic>
        <p:nvPicPr>
          <p:cNvPr id="9220" name="Picture 4" descr="ISIC Challenge">
            <a:extLst>
              <a:ext uri="{FF2B5EF4-FFF2-40B4-BE49-F238E27FC236}">
                <a16:creationId xmlns:a16="http://schemas.microsoft.com/office/drawing/2014/main" id="{95204556-9DED-9E46-88F2-6BC0CAA0A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22" y="3429000"/>
            <a:ext cx="3835400" cy="212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156C38-E99D-4F4A-96B3-345F84481D65}"/>
              </a:ext>
            </a:extLst>
          </p:cNvPr>
          <p:cNvSpPr txBox="1"/>
          <p:nvPr/>
        </p:nvSpPr>
        <p:spPr>
          <a:xfrm>
            <a:off x="816322" y="5829273"/>
            <a:ext cx="4382694" cy="653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similar to that of board-certified dermatologists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3DCD6797-8D2F-C044-BB48-249F15B8A1B0}"/>
              </a:ext>
            </a:extLst>
          </p:cNvPr>
          <p:cNvSpPr/>
          <p:nvPr/>
        </p:nvSpPr>
        <p:spPr>
          <a:xfrm>
            <a:off x="4950823" y="4489450"/>
            <a:ext cx="535577" cy="2654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4E1495-DA7F-1147-B8C8-C9EDBE5B9324}"/>
              </a:ext>
            </a:extLst>
          </p:cNvPr>
          <p:cNvSpPr txBox="1"/>
          <p:nvPr/>
        </p:nvSpPr>
        <p:spPr>
          <a:xfrm>
            <a:off x="5677987" y="3336463"/>
            <a:ext cx="54385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rgbClr val="00B0F0"/>
                </a:solidFill>
              </a:rPr>
              <a:t>Fair skin patients =&gt; skin of color </a:t>
            </a:r>
          </a:p>
        </p:txBody>
      </p:sp>
      <p:pic>
        <p:nvPicPr>
          <p:cNvPr id="9222" name="Picture 6" descr="How to know if your skin is fair or very fair - Quora">
            <a:extLst>
              <a:ext uri="{FF2B5EF4-FFF2-40B4-BE49-F238E27FC236}">
                <a16:creationId xmlns:a16="http://schemas.microsoft.com/office/drawing/2014/main" id="{B1600229-CE68-A44E-9CE9-5860B4BAA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7987" y="3898250"/>
            <a:ext cx="5536307" cy="275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91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9156F-75EC-DA4F-842F-6CEE6D29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Bias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3A3B4D-8A39-A64C-A96A-349DD93C48AF}"/>
              </a:ext>
            </a:extLst>
          </p:cNvPr>
          <p:cNvSpPr txBox="1">
            <a:spLocks/>
          </p:cNvSpPr>
          <p:nvPr/>
        </p:nvSpPr>
        <p:spPr>
          <a:xfrm>
            <a:off x="202370" y="1605467"/>
            <a:ext cx="4709264" cy="38678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en-US" sz="2500" dirty="0"/>
              <a:t>Patients with skin of color with more advanced dermatological diseases </a:t>
            </a:r>
          </a:p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en-US" sz="2500" dirty="0"/>
              <a:t>Have lower survival rates than those with fair skin</a:t>
            </a:r>
          </a:p>
        </p:txBody>
      </p:sp>
      <p:pic>
        <p:nvPicPr>
          <p:cNvPr id="16" name="Picture Placeholder 1" descr="FIGURE 1">
            <a:extLst>
              <a:ext uri="{FF2B5EF4-FFF2-40B4-BE49-F238E27FC236}">
                <a16:creationId xmlns:a16="http://schemas.microsoft.com/office/drawing/2014/main" id="{5F8C0596-6EEA-364B-A253-62D2BB99B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893" y="2004603"/>
            <a:ext cx="5939037" cy="473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876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5A159-1ADA-D94A-A249-DF9B35BED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Susceptibility to adversarial attack or manipulation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F2E74C-1B75-1243-AF73-5E43F12F3E7B}"/>
              </a:ext>
            </a:extLst>
          </p:cNvPr>
          <p:cNvSpPr txBox="1"/>
          <p:nvPr/>
        </p:nvSpPr>
        <p:spPr>
          <a:xfrm>
            <a:off x="581192" y="2024743"/>
            <a:ext cx="365356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What is adversarial attack?</a:t>
            </a:r>
          </a:p>
        </p:txBody>
      </p:sp>
      <p:pic>
        <p:nvPicPr>
          <p:cNvPr id="13316" name="Picture 4" descr="Attacking Machine Learning with Adversarial Examples">
            <a:extLst>
              <a:ext uri="{FF2B5EF4-FFF2-40B4-BE49-F238E27FC236}">
                <a16:creationId xmlns:a16="http://schemas.microsoft.com/office/drawing/2014/main" id="{DEC149A7-064C-C943-8423-A5CAEC237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8416" y="1937182"/>
            <a:ext cx="5745116" cy="2175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2E487E-1BB0-AC45-8EC3-5DA97E177E46}"/>
              </a:ext>
            </a:extLst>
          </p:cNvPr>
          <p:cNvSpPr txBox="1"/>
          <p:nvPr/>
        </p:nvSpPr>
        <p:spPr>
          <a:xfrm>
            <a:off x="6779623" y="3644537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To fool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A501538-7E2C-A041-A458-D3B73257711C}"/>
              </a:ext>
            </a:extLst>
          </p:cNvPr>
          <p:cNvGrpSpPr/>
          <p:nvPr/>
        </p:nvGrpSpPr>
        <p:grpSpPr>
          <a:xfrm>
            <a:off x="721682" y="4328270"/>
            <a:ext cx="9090835" cy="2459697"/>
            <a:chOff x="721682" y="4328270"/>
            <a:chExt cx="9090835" cy="2459697"/>
          </a:xfrm>
        </p:grpSpPr>
        <p:pic>
          <p:nvPicPr>
            <p:cNvPr id="13314" name="Picture 2">
              <a:extLst>
                <a:ext uri="{FF2B5EF4-FFF2-40B4-BE49-F238E27FC236}">
                  <a16:creationId xmlns:a16="http://schemas.microsoft.com/office/drawing/2014/main" id="{916D7728-0BCE-7C41-BE5A-4EE2CC5E24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619"/>
            <a:stretch/>
          </p:blipFill>
          <p:spPr bwMode="auto">
            <a:xfrm>
              <a:off x="721682" y="4421779"/>
              <a:ext cx="7953184" cy="2366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BCB6B3-306C-F04C-B7C4-BEF6C171C07D}"/>
                </a:ext>
              </a:extLst>
            </p:cNvPr>
            <p:cNvSpPr txBox="1"/>
            <p:nvPr/>
          </p:nvSpPr>
          <p:spPr>
            <a:xfrm>
              <a:off x="1859334" y="4328270"/>
              <a:ext cx="1097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00B0F0"/>
                  </a:solidFill>
                </a:rPr>
                <a:t>benign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7E4C272-CB2A-7746-A553-CAA5463D17E9}"/>
                </a:ext>
              </a:extLst>
            </p:cNvPr>
            <p:cNvSpPr txBox="1"/>
            <p:nvPr/>
          </p:nvSpPr>
          <p:spPr>
            <a:xfrm>
              <a:off x="8308030" y="4328270"/>
              <a:ext cx="1504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00B0F0"/>
                  </a:solidFill>
                </a:rPr>
                <a:t>malignant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5530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E9BBC-6535-4D4D-A803-187529352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Algorithmic interpretability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7F0F4-73F6-5146-9DAC-520E49D29C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20841"/>
            <a:ext cx="10169539" cy="654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dirty="0"/>
              <a:t>Trade of between performance and </a:t>
            </a:r>
            <a:r>
              <a:rPr lang="en-US" sz="2500" dirty="0" err="1"/>
              <a:t>explainability</a:t>
            </a:r>
            <a:r>
              <a:rPr lang="en-US" sz="2500" dirty="0"/>
              <a:t> </a:t>
            </a:r>
          </a:p>
        </p:txBody>
      </p:sp>
      <p:pic>
        <p:nvPicPr>
          <p:cNvPr id="15366" name="Picture 6" descr="Interpretability/performance trade-off for some common sorts of... |  Download Scientific Diagram">
            <a:extLst>
              <a:ext uri="{FF2B5EF4-FFF2-40B4-BE49-F238E27FC236}">
                <a16:creationId xmlns:a16="http://schemas.microsoft.com/office/drawing/2014/main" id="{DDE412C1-99FB-5643-969B-68C22C46CB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2975" y="2474985"/>
            <a:ext cx="7491654" cy="4171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8098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076FF-AAD4-0540-87FD-FE8747A36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049FA-90DD-644B-ACB6-A23E4A8A0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1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Give a basic overview of data analytics in healthcare</a:t>
            </a:r>
          </a:p>
          <a:p>
            <a:pPr marL="342900" lvl="0" indent="-342900">
              <a:lnSpc>
                <a:spcPct val="11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Give a basic overview of data elements and their attributes</a:t>
            </a:r>
          </a:p>
          <a:p>
            <a:pPr marL="342900" indent="-342900">
              <a:lnSpc>
                <a:spcPct val="11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Describe the nine steps of the data analytics process</a:t>
            </a:r>
          </a:p>
          <a:p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258983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631A0-6290-DC45-9DCE-07793B6B1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</a:t>
            </a:r>
            <a:r>
              <a:rPr lang="en-US" dirty="0" err="1"/>
              <a:t>PRojects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F2964-CECA-9147-BEDB-51478751C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308774" cy="36783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700" b="1" dirty="0"/>
              <a:t>Five topics: </a:t>
            </a:r>
          </a:p>
          <a:p>
            <a:pPr marL="0" indent="0">
              <a:buNone/>
            </a:pPr>
            <a:r>
              <a:rPr lang="en-US" sz="2700" dirty="0"/>
              <a:t>1. smart environment</a:t>
            </a:r>
          </a:p>
          <a:p>
            <a:pPr marL="0" indent="0">
              <a:buNone/>
            </a:pPr>
            <a:r>
              <a:rPr lang="en-US" sz="2700" dirty="0"/>
              <a:t>2. smart health</a:t>
            </a:r>
          </a:p>
          <a:p>
            <a:pPr marL="0" indent="0">
              <a:buNone/>
            </a:pPr>
            <a:r>
              <a:rPr lang="en-US" sz="2700" dirty="0"/>
              <a:t>3. transportation </a:t>
            </a:r>
          </a:p>
          <a:p>
            <a:pPr marL="0" indent="0">
              <a:buNone/>
            </a:pPr>
            <a:r>
              <a:rPr lang="en-US" sz="2700" dirty="0"/>
              <a:t>4. agriculture and climate</a:t>
            </a:r>
          </a:p>
          <a:p>
            <a:pPr marL="0" indent="0">
              <a:buNone/>
            </a:pPr>
            <a:r>
              <a:rPr lang="en-US" sz="2700" dirty="0"/>
              <a:t>5. sports and other industry</a:t>
            </a: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1343018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6CD3A-205F-274B-9392-17F5C2F42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Benefits of healthcare data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08487-323C-0F4A-A541-85081EC4F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highlight>
                  <a:srgbClr val="00FF00"/>
                </a:highlight>
              </a:rPr>
              <a:t>Care providers</a:t>
            </a:r>
            <a:r>
              <a:rPr lang="en-US" dirty="0">
                <a:highlight>
                  <a:srgbClr val="00FF00"/>
                </a:highlight>
              </a:rPr>
              <a:t> </a:t>
            </a:r>
            <a:r>
              <a:rPr lang="en-US" dirty="0"/>
              <a:t>can use data mining to identify effective treatments and best practices as well as to develop guidelines and standards of care;</a:t>
            </a:r>
          </a:p>
          <a:p>
            <a:r>
              <a:rPr lang="en-US" b="1" dirty="0">
                <a:highlight>
                  <a:srgbClr val="00FF00"/>
                </a:highlight>
              </a:rPr>
              <a:t>Patients</a:t>
            </a:r>
            <a:r>
              <a:rPr lang="en-US" dirty="0">
                <a:highlight>
                  <a:srgbClr val="00FF00"/>
                </a:highlight>
              </a:rPr>
              <a:t>, </a:t>
            </a:r>
            <a:r>
              <a:rPr lang="en-US" dirty="0"/>
              <a:t>especially those having chronic or high-risk diseases, can receive better, more affordable healthcare services with appropriate identification, tracking and use of appropriate interventions and treatment protocols;</a:t>
            </a:r>
          </a:p>
          <a:p>
            <a:r>
              <a:rPr lang="en-US" b="1" dirty="0">
                <a:highlight>
                  <a:srgbClr val="00FF00"/>
                </a:highlight>
              </a:rPr>
              <a:t>Healthcare organizations </a:t>
            </a:r>
            <a:r>
              <a:rPr lang="en-US" dirty="0"/>
              <a:t>can use data mining to improve patient satisfaction, to provide more patient-centered care, and to decrease costs and increase operating efficiency while maintaining high-quality care;</a:t>
            </a:r>
          </a:p>
          <a:p>
            <a:r>
              <a:rPr lang="en-US" b="1" dirty="0">
                <a:highlight>
                  <a:srgbClr val="00FF00"/>
                </a:highlight>
              </a:rPr>
              <a:t>Insurance organization </a:t>
            </a:r>
            <a:r>
              <a:rPr lang="en-US" dirty="0"/>
              <a:t>can detect medical insurance fraud and abuse through data mining and reduce their losses</a:t>
            </a:r>
          </a:p>
        </p:txBody>
      </p:sp>
    </p:spTree>
    <p:extLst>
      <p:ext uri="{BB962C8B-B14F-4D97-AF65-F5344CB8AC3E}">
        <p14:creationId xmlns:p14="http://schemas.microsoft.com/office/powerpoint/2010/main" val="2554715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5CBC4-C32E-E24B-B275-4FC74AE43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data mining work in healthcare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88F4A-7515-B847-8AC1-C236A3B75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2103119"/>
            <a:ext cx="10758755" cy="4503163"/>
          </a:xfrm>
        </p:spPr>
        <p:txBody>
          <a:bodyPr>
            <a:normAutofit fontScale="92500" lnSpcReduction="20000"/>
          </a:bodyPr>
          <a:lstStyle/>
          <a:p>
            <a:r>
              <a:rPr lang="en-US" sz="2900" dirty="0"/>
              <a:t>The whole process includes the following main steps</a:t>
            </a:r>
          </a:p>
          <a:p>
            <a:endParaRPr lang="en-US" sz="400" dirty="0"/>
          </a:p>
          <a:p>
            <a:pPr lvl="1"/>
            <a:r>
              <a:rPr lang="en-US" sz="2300" b="1" dirty="0">
                <a:highlight>
                  <a:srgbClr val="00FF00"/>
                </a:highlight>
              </a:rPr>
              <a:t>Data selection: </a:t>
            </a:r>
            <a:r>
              <a:rPr lang="en-US" sz="2300" dirty="0"/>
              <a:t>create a target data set from the original data</a:t>
            </a:r>
          </a:p>
          <a:p>
            <a:pPr lvl="1"/>
            <a:endParaRPr lang="en-US" sz="500" dirty="0"/>
          </a:p>
          <a:p>
            <a:pPr lvl="1"/>
            <a:r>
              <a:rPr lang="en-US" sz="2300" b="1" dirty="0">
                <a:highlight>
                  <a:srgbClr val="00FF00"/>
                </a:highlight>
              </a:rPr>
              <a:t>Data preprocessing: </a:t>
            </a:r>
            <a:r>
              <a:rPr lang="en-US" sz="2300" dirty="0"/>
              <a:t>clean data to define strategies for handling missing data fields</a:t>
            </a:r>
          </a:p>
          <a:p>
            <a:pPr lvl="1"/>
            <a:endParaRPr lang="en-US" sz="400" dirty="0"/>
          </a:p>
          <a:p>
            <a:pPr lvl="1"/>
            <a:r>
              <a:rPr lang="en-US" sz="2300" b="1" dirty="0">
                <a:highlight>
                  <a:srgbClr val="00FF00"/>
                </a:highlight>
              </a:rPr>
              <a:t>Data transformation: </a:t>
            </a:r>
            <a:r>
              <a:rPr lang="en-US" sz="2300" dirty="0"/>
              <a:t>reduce and project the data using transformation techniques or methods --- original data features from smart watches: </a:t>
            </a:r>
            <a:r>
              <a:rPr lang="en-US" sz="2300" dirty="0" err="1"/>
              <a:t>accelemeter</a:t>
            </a:r>
            <a:r>
              <a:rPr lang="en-US" sz="2300" dirty="0"/>
              <a:t> data (</a:t>
            </a:r>
            <a:r>
              <a:rPr lang="en-US" sz="2300" dirty="0" err="1"/>
              <a:t>x,y,z</a:t>
            </a:r>
            <a:r>
              <a:rPr lang="en-US" sz="2300" dirty="0"/>
              <a:t>) =&gt; derived features that are calculated from the original data: angle of movement; speed of moving; duration of moving</a:t>
            </a:r>
          </a:p>
          <a:p>
            <a:pPr lvl="1"/>
            <a:endParaRPr lang="en-US" sz="400" dirty="0"/>
          </a:p>
          <a:p>
            <a:pPr lvl="1"/>
            <a:r>
              <a:rPr lang="en-US" sz="2300" b="1" dirty="0">
                <a:highlight>
                  <a:srgbClr val="00FF00"/>
                </a:highlight>
              </a:rPr>
              <a:t>Data mining: </a:t>
            </a:r>
            <a:r>
              <a:rPr lang="en-US" sz="2300" dirty="0"/>
              <a:t>extract interesting patterns (build and select models)</a:t>
            </a:r>
          </a:p>
          <a:p>
            <a:pPr lvl="1"/>
            <a:endParaRPr lang="en-US" sz="400" dirty="0"/>
          </a:p>
          <a:p>
            <a:pPr lvl="1"/>
            <a:r>
              <a:rPr lang="en-US" sz="2300" b="1" dirty="0">
                <a:highlight>
                  <a:srgbClr val="00FF00"/>
                </a:highlight>
              </a:rPr>
              <a:t>Data interpretation or evaluation: </a:t>
            </a:r>
            <a:r>
              <a:rPr lang="en-US" sz="2300" dirty="0"/>
              <a:t>interpret and extract knowledge from the mined patterns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601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AABA8-1363-6648-A624-95AB0F576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data mining in healthcare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4347C-0790-8F49-9729-F91EBC1F3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500" dirty="0"/>
              <a:t>Data mining provides the methodology and technology for healthcare organizations to:</a:t>
            </a:r>
          </a:p>
          <a:p>
            <a:endParaRPr lang="en-US" sz="1000" dirty="0"/>
          </a:p>
          <a:p>
            <a:pPr lvl="1"/>
            <a:r>
              <a:rPr lang="en-US" sz="2200" dirty="0"/>
              <a:t>evaluate treatment effectiveness,</a:t>
            </a:r>
          </a:p>
          <a:p>
            <a:pPr marL="274320" lvl="1" indent="0">
              <a:buNone/>
            </a:pPr>
            <a:endParaRPr lang="en-US" sz="400" dirty="0"/>
          </a:p>
          <a:p>
            <a:pPr lvl="1"/>
            <a:r>
              <a:rPr lang="en-US" sz="2200" dirty="0"/>
              <a:t>save lives of patients using predictive medicine,</a:t>
            </a:r>
          </a:p>
          <a:p>
            <a:pPr lvl="1"/>
            <a:endParaRPr lang="en-US" sz="400" dirty="0"/>
          </a:p>
          <a:p>
            <a:pPr lvl="1"/>
            <a:r>
              <a:rPr lang="en-US" sz="2200" dirty="0"/>
              <a:t>manage healthcare at different levels,</a:t>
            </a:r>
          </a:p>
          <a:p>
            <a:pPr lvl="1"/>
            <a:endParaRPr lang="en-US" sz="400" dirty="0"/>
          </a:p>
          <a:p>
            <a:pPr lvl="1"/>
            <a:r>
              <a:rPr lang="en-US" sz="2200" dirty="0"/>
              <a:t>manage customer relationship,</a:t>
            </a:r>
          </a:p>
          <a:p>
            <a:pPr lvl="1"/>
            <a:endParaRPr lang="en-US" sz="400" dirty="0"/>
          </a:p>
          <a:p>
            <a:pPr lvl="1"/>
            <a:r>
              <a:rPr lang="en-US" sz="2200" dirty="0"/>
              <a:t>detect waste, fraud and abuse.</a:t>
            </a:r>
          </a:p>
        </p:txBody>
      </p:sp>
    </p:spTree>
    <p:extLst>
      <p:ext uri="{BB962C8B-B14F-4D97-AF65-F5344CB8AC3E}">
        <p14:creationId xmlns:p14="http://schemas.microsoft.com/office/powerpoint/2010/main" val="318409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77485-866B-2348-A773-DD1BAD0E0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Mining techniques in healthcare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25962-16A7-A54E-8B13-162751E18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healthcare data mining parameters include:</a:t>
            </a:r>
          </a:p>
          <a:p>
            <a:endParaRPr lang="en-US" sz="400" dirty="0"/>
          </a:p>
          <a:p>
            <a:pPr lvl="1"/>
            <a:r>
              <a:rPr lang="en-US" sz="2000" dirty="0">
                <a:highlight>
                  <a:srgbClr val="00FF00"/>
                </a:highlight>
              </a:rPr>
              <a:t>sequence</a:t>
            </a:r>
            <a:r>
              <a:rPr lang="en-US" sz="2000" dirty="0"/>
              <a:t> or path analysis </a:t>
            </a:r>
          </a:p>
          <a:p>
            <a:pPr lvl="2"/>
            <a:r>
              <a:rPr lang="en-US" sz="1800" dirty="0"/>
              <a:t>(i.e. finding patterns where one event leads to another later event),</a:t>
            </a:r>
          </a:p>
          <a:p>
            <a:pPr lvl="1"/>
            <a:r>
              <a:rPr lang="en-US" sz="2000" dirty="0">
                <a:highlight>
                  <a:srgbClr val="00FF00"/>
                </a:highlight>
              </a:rPr>
              <a:t>classification </a:t>
            </a:r>
          </a:p>
          <a:p>
            <a:pPr lvl="2"/>
            <a:r>
              <a:rPr lang="en-US" sz="1800" dirty="0"/>
              <a:t>(i.e. looking for new patterns and predicting variables based on the factors the database contains),</a:t>
            </a:r>
          </a:p>
          <a:p>
            <a:pPr lvl="1"/>
            <a:r>
              <a:rPr lang="en-US" sz="2000" dirty="0">
                <a:highlight>
                  <a:srgbClr val="00FF00"/>
                </a:highlight>
              </a:rPr>
              <a:t>clustering</a:t>
            </a:r>
            <a:r>
              <a:rPr lang="en-US" sz="2000" dirty="0"/>
              <a:t> </a:t>
            </a:r>
          </a:p>
          <a:p>
            <a:pPr lvl="2"/>
            <a:r>
              <a:rPr lang="en-US" sz="1800" dirty="0"/>
              <a:t>(i.e. grouping a set of objects and aggregating them based on their similarity to each other)</a:t>
            </a:r>
          </a:p>
          <a:p>
            <a:pPr lvl="1"/>
            <a:r>
              <a:rPr lang="en-US" sz="2000" dirty="0">
                <a:highlight>
                  <a:srgbClr val="00FF00"/>
                </a:highlight>
              </a:rPr>
              <a:t>forecasting</a:t>
            </a:r>
          </a:p>
        </p:txBody>
      </p:sp>
    </p:spTree>
    <p:extLst>
      <p:ext uri="{BB962C8B-B14F-4D97-AF65-F5344CB8AC3E}">
        <p14:creationId xmlns:p14="http://schemas.microsoft.com/office/powerpoint/2010/main" val="903676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2727C-98EF-5147-9569-68299E30F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for AI in Healthcare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4AEC9-2A66-4740-ACE4-AA18ABD42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350613" cy="3678303"/>
          </a:xfrm>
        </p:spPr>
        <p:txBody>
          <a:bodyPr>
            <a:normAutofit/>
          </a:bodyPr>
          <a:lstStyle/>
          <a:p>
            <a:r>
              <a:rPr lang="en-US" sz="2800" dirty="0"/>
              <a:t>Dataset shift</a:t>
            </a:r>
          </a:p>
          <a:p>
            <a:r>
              <a:rPr lang="en-US" sz="2800" dirty="0"/>
              <a:t>Accidental fitting of cofounders</a:t>
            </a:r>
          </a:p>
          <a:p>
            <a:r>
              <a:rPr lang="en-US" sz="2800" dirty="0"/>
              <a:t>Generalization to new populations</a:t>
            </a:r>
          </a:p>
          <a:p>
            <a:r>
              <a:rPr lang="en-US" sz="2800" dirty="0"/>
              <a:t>Unintended discriminatory bias</a:t>
            </a:r>
          </a:p>
          <a:p>
            <a:r>
              <a:rPr lang="en-US" sz="2800" dirty="0"/>
              <a:t>Susceptibility to adversarial attack or manipulation</a:t>
            </a:r>
          </a:p>
          <a:p>
            <a:r>
              <a:rPr lang="en-US" sz="2800" dirty="0"/>
              <a:t>Algorithmic interpretability is at an early stage but rapidly advancing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4453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0E01F-3FF6-1843-B2F9-99916F279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shift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DBC12-418F-6D44-A4BB-B2273C318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545" y="1683835"/>
            <a:ext cx="11029615" cy="3678303"/>
          </a:xfrm>
        </p:spPr>
        <p:txBody>
          <a:bodyPr>
            <a:normAutofit/>
          </a:bodyPr>
          <a:lstStyle/>
          <a:p>
            <a:r>
              <a:rPr lang="en-US" sz="2500" dirty="0"/>
              <a:t>Particularly important for electronic health records (EHRs)</a:t>
            </a:r>
          </a:p>
          <a:p>
            <a:r>
              <a:rPr lang="en-US" sz="2500" dirty="0"/>
              <a:t>All input data are generated within a non-stationary environment with shifting patient populations, where clinical and operational practices evolve over time. </a:t>
            </a:r>
          </a:p>
          <a:p>
            <a:r>
              <a:rPr lang="en-US" sz="2500" dirty="0"/>
              <a:t>That is, the distributions in training and testing are different</a:t>
            </a:r>
          </a:p>
          <a:p>
            <a:endParaRPr lang="en-US" sz="2500" dirty="0"/>
          </a:p>
          <a:p>
            <a:endParaRPr lang="en-US" sz="2500" dirty="0"/>
          </a:p>
        </p:txBody>
      </p:sp>
      <p:pic>
        <p:nvPicPr>
          <p:cNvPr id="1026" name="Picture 2" descr="How to Solve It: A New Aspect of Mathematical Method by George Pólya">
            <a:extLst>
              <a:ext uri="{FF2B5EF4-FFF2-40B4-BE49-F238E27FC236}">
                <a16:creationId xmlns:a16="http://schemas.microsoft.com/office/drawing/2014/main" id="{3A6508A9-A441-C944-B807-4F55AB35F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7117" y="3778665"/>
            <a:ext cx="1870717" cy="288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391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C9220-E110-1146-99C1-C6DC0AFC8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 – dataset shift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87839-C76E-3648-954E-37A377CA6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8161364" cy="1354441"/>
          </a:xfrm>
        </p:spPr>
        <p:txBody>
          <a:bodyPr>
            <a:normAutofit/>
          </a:bodyPr>
          <a:lstStyle/>
          <a:p>
            <a:r>
              <a:rPr lang="en-US" sz="2500" dirty="0"/>
              <a:t>Identify drift</a:t>
            </a:r>
          </a:p>
          <a:p>
            <a:r>
              <a:rPr lang="en-US" sz="2500" dirty="0"/>
              <a:t>Update models</a:t>
            </a:r>
          </a:p>
          <a:p>
            <a:endParaRPr lang="en-US" sz="25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30C56CF-0792-3741-BB48-7AF8CB6FC874}"/>
              </a:ext>
            </a:extLst>
          </p:cNvPr>
          <p:cNvGrpSpPr/>
          <p:nvPr/>
        </p:nvGrpSpPr>
        <p:grpSpPr>
          <a:xfrm>
            <a:off x="664257" y="3282786"/>
            <a:ext cx="6077433" cy="2564487"/>
            <a:chOff x="3255546" y="2180496"/>
            <a:chExt cx="6077433" cy="2564487"/>
          </a:xfrm>
        </p:grpSpPr>
        <p:pic>
          <p:nvPicPr>
            <p:cNvPr id="2050" name="Picture 2" descr="5 Common Mistakes to Avoid When Asking a Question | Inc.com">
              <a:extLst>
                <a:ext uri="{FF2B5EF4-FFF2-40B4-BE49-F238E27FC236}">
                  <a16:creationId xmlns:a16="http://schemas.microsoft.com/office/drawing/2014/main" id="{1A6B39A9-9417-D94F-925C-25A81A7C9D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91000" y="2180496"/>
              <a:ext cx="3810000" cy="213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B3311C9-AE3F-4B4D-A8DF-186A36F974A8}"/>
                </a:ext>
              </a:extLst>
            </p:cNvPr>
            <p:cNvSpPr txBox="1"/>
            <p:nvPr/>
          </p:nvSpPr>
          <p:spPr>
            <a:xfrm>
              <a:off x="3255546" y="4314096"/>
              <a:ext cx="607743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>
                  <a:solidFill>
                    <a:srgbClr val="00B0F0"/>
                  </a:solidFill>
                </a:rPr>
                <a:t>How to know that we should update models?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BFAE51D-95E0-9F4A-9BA2-E06863C84122}"/>
              </a:ext>
            </a:extLst>
          </p:cNvPr>
          <p:cNvGrpSpPr/>
          <p:nvPr/>
        </p:nvGrpSpPr>
        <p:grpSpPr>
          <a:xfrm>
            <a:off x="7087854" y="2015661"/>
            <a:ext cx="4522953" cy="4103185"/>
            <a:chOff x="7087854" y="2015661"/>
            <a:chExt cx="4522953" cy="410318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BE8B84A-EC69-1345-B9D0-197E3B2FAFA3}"/>
                </a:ext>
              </a:extLst>
            </p:cNvPr>
            <p:cNvSpPr txBox="1"/>
            <p:nvPr/>
          </p:nvSpPr>
          <p:spPr>
            <a:xfrm>
              <a:off x="8228989" y="5687959"/>
              <a:ext cx="278518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>
                  <a:solidFill>
                    <a:srgbClr val="C00000"/>
                  </a:solidFill>
                </a:rPr>
                <a:t>Model performance</a:t>
              </a:r>
            </a:p>
          </p:txBody>
        </p:sp>
        <p:pic>
          <p:nvPicPr>
            <p:cNvPr id="2054" name="Picture 6" descr="Deterioration modeling - Wikiwand">
              <a:extLst>
                <a:ext uri="{FF2B5EF4-FFF2-40B4-BE49-F238E27FC236}">
                  <a16:creationId xmlns:a16="http://schemas.microsoft.com/office/drawing/2014/main" id="{3DC7964C-C008-1E4C-8000-4899A0F0472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89" t="6527" r="9257" b="6426"/>
            <a:stretch/>
          </p:blipFill>
          <p:spPr bwMode="auto">
            <a:xfrm>
              <a:off x="7087854" y="2015661"/>
              <a:ext cx="4522953" cy="36723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2999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7179</TotalTime>
  <Words>864</Words>
  <Application>Microsoft Macintosh PowerPoint</Application>
  <PresentationFormat>Widescreen</PresentationFormat>
  <Paragraphs>128</Paragraphs>
  <Slides>20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Gill Sans MT</vt:lpstr>
      <vt:lpstr>Wingdings 2</vt:lpstr>
      <vt:lpstr>Dividend</vt:lpstr>
      <vt:lpstr>mining Internet of Things Data -healthcare</vt:lpstr>
      <vt:lpstr>Learning Objectives</vt:lpstr>
      <vt:lpstr>Benefits of healthcare data mining</vt:lpstr>
      <vt:lpstr>How does data mining work in healthcare</vt:lpstr>
      <vt:lpstr>What is data mining in healthcare</vt:lpstr>
      <vt:lpstr>Data Mining techniques in healthcare</vt:lpstr>
      <vt:lpstr>Challenges for AI in Healthcare</vt:lpstr>
      <vt:lpstr>Dataset shift</vt:lpstr>
      <vt:lpstr>Solutions – dataset shift</vt:lpstr>
      <vt:lpstr>Solutions – dataset shift</vt:lpstr>
      <vt:lpstr>Accidentally fitting confounders v.s. true signal</vt:lpstr>
      <vt:lpstr>Accidentally fitting confounders v.s. true signal</vt:lpstr>
      <vt:lpstr>Accidentally fitting confounders v.s. true signal</vt:lpstr>
      <vt:lpstr>Generalization to new populations and settings</vt:lpstr>
      <vt:lpstr>Generalization to new populations and settings</vt:lpstr>
      <vt:lpstr>Algorithmic Bias</vt:lpstr>
      <vt:lpstr>Algorithmic Bias</vt:lpstr>
      <vt:lpstr>Susceptibility to adversarial attack or manipulation</vt:lpstr>
      <vt:lpstr>Algorithmic interpretability</vt:lpstr>
      <vt:lpstr>Course PRojects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Behavior Modeling </dc:title>
  <dc:creator>Lin, Beiyu</dc:creator>
  <cp:lastModifiedBy>Lin, Beiyu</cp:lastModifiedBy>
  <cp:revision>350</cp:revision>
  <dcterms:created xsi:type="dcterms:W3CDTF">2021-01-19T23:36:07Z</dcterms:created>
  <dcterms:modified xsi:type="dcterms:W3CDTF">2022-11-28T19:06:07Z</dcterms:modified>
</cp:coreProperties>
</file>

<file path=docProps/thumbnail.jpeg>
</file>